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81" r:id="rId8"/>
    <p:sldId id="297" r:id="rId9"/>
    <p:sldId id="279" r:id="rId10"/>
    <p:sldId id="286" r:id="rId11"/>
    <p:sldId id="298" r:id="rId12"/>
    <p:sldId id="29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300" r:id="rId23"/>
    <p:sldId id="302" r:id="rId24"/>
    <p:sldId id="283" r:id="rId25"/>
    <p:sldId id="301" r:id="rId26"/>
    <p:sldId id="29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90655" autoAdjust="0"/>
  </p:normalViewPr>
  <p:slideViewPr>
    <p:cSldViewPr snapToGrid="0">
      <p:cViewPr varScale="1">
        <p:scale>
          <a:sx n="66" d="100"/>
          <a:sy n="66" d="100"/>
        </p:scale>
        <p:origin x="-926" y="-8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48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93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47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92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94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7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9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56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59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9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48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76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17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29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1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07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1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A04F1E16-9A84-4D0E-9706-79C396AF6A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34303BA-AFB6-0E22-486F-785994E3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E0588715-35AD-8BE1-A5FC-E28BDD3854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44E9C70-0200-3C21-7766-CB9EA5FBF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D3361C9-310A-4255-A94E-B77588962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xmlns="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xmlns="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514C6BF-376E-43E8-881D-2E7674269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A96E214-6A61-C8A7-B1DB-C8C260C134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D8E94DD-0F7B-3F92-58EA-5F06D557BF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8E16CF1-2502-F2F0-2C27-2DD797903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4E84FEE-D475-A71D-7996-5925602EC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5E045004-3604-59DC-13E0-7A0B2DF78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955F7B05-9431-1FBA-415D-6CF2DF562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A217F83-0BDB-C70B-29FE-2651DE1915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B2CC92D-F90A-CB67-4860-D6939AC295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f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Pentagon 11">
            <a:extLst>
              <a:ext uri="{FF2B5EF4-FFF2-40B4-BE49-F238E27FC236}">
                <a16:creationId xmlns:a16="http://schemas.microsoft.com/office/drawing/2014/main" xmlns="" id="{EA832A2F-72F3-B104-13B3-DF11238F30B7}"/>
              </a:ext>
            </a:extLst>
          </p:cNvPr>
          <p:cNvSpPr/>
          <p:nvPr/>
        </p:nvSpPr>
        <p:spPr>
          <a:xfrm>
            <a:off x="591500" y="2026920"/>
            <a:ext cx="11356660" cy="2804160"/>
          </a:xfrm>
          <a:prstGeom prst="homePlate">
            <a:avLst/>
          </a:prstGeom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840" y="2288876"/>
            <a:ext cx="10253660" cy="2280248"/>
          </a:xfrm>
        </p:spPr>
        <p:txBody>
          <a:bodyPr anchor="ctr"/>
          <a:lstStyle/>
          <a:p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Modern Theories &amp; The Impact of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2363D8-B654-B483-7CE2-9FB49557C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CABB594-CAD6-07F6-6599-7D04AAB40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70" y="4933221"/>
            <a:ext cx="3486130" cy="19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7041" y="1461568"/>
            <a:ext cx="6096001" cy="3459480"/>
          </a:xfrm>
        </p:spPr>
        <p:txBody>
          <a:bodyPr/>
          <a:lstStyle/>
          <a:p>
            <a:r>
              <a:rPr lang="en-US" sz="6000" b="1" u="sng" dirty="0"/>
              <a:t>Real-Life Example</a:t>
            </a:r>
            <a:r>
              <a:rPr lang="en-US" sz="6600" b="1" u="sng" dirty="0"/>
              <a:t>:</a:t>
            </a:r>
            <a:br>
              <a:rPr lang="en-US" sz="6600" b="1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b="1" u="sng" dirty="0"/>
              <a:t>Spotify</a:t>
            </a:r>
            <a:r>
              <a:rPr lang="en-US" sz="4000" u="sng" dirty="0"/>
              <a:t>: </a:t>
            </a:r>
            <a:r>
              <a:rPr lang="en-US" sz="3200" cap="none" dirty="0"/>
              <a:t>Uses agile to quickly deliver updates </a:t>
            </a:r>
            <a:br>
              <a:rPr lang="en-US" sz="3200" cap="none" dirty="0"/>
            </a:br>
            <a:r>
              <a:rPr lang="en-US" sz="3200" cap="none" dirty="0"/>
              <a:t>based on user feedback.</a:t>
            </a:r>
            <a:endParaRPr lang="en-US" cap="none" dirty="0"/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xmlns="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44268F6-A361-9907-F87F-9C4377ECAE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4F251A5-00C2-9D08-A83B-379318CE5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669036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4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760" y="345692"/>
            <a:ext cx="11369040" cy="1780860"/>
          </a:xfrm>
        </p:spPr>
        <p:txBody>
          <a:bodyPr>
            <a:normAutofit/>
          </a:bodyPr>
          <a:lstStyle/>
          <a:p>
            <a:r>
              <a:rPr lang="en-US" sz="4800" b="1" u="sng" dirty="0" err="1"/>
              <a:t>Dev</a:t>
            </a:r>
            <a:r>
              <a:rPr lang="en-US" sz="6600" b="1" u="sng" dirty="0" err="1"/>
              <a:t>O</a:t>
            </a:r>
            <a:r>
              <a:rPr lang="en-US" sz="4800" b="1" u="sng" dirty="0" err="1"/>
              <a:t>PS</a:t>
            </a:r>
            <a:r>
              <a:rPr lang="en-US" sz="4800" b="1" u="sng" dirty="0"/>
              <a:t> Methodology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1142" y="2564167"/>
            <a:ext cx="3924300" cy="655951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PROS:</a:t>
            </a:r>
            <a:endParaRPr lang="en-US" sz="3200" u="sn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CA20D188-E32F-A6F8-08D0-A956AAE28038}"/>
              </a:ext>
            </a:extLst>
          </p:cNvPr>
          <p:cNvSpPr txBox="1">
            <a:spLocks/>
          </p:cNvSpPr>
          <p:nvPr/>
        </p:nvSpPr>
        <p:spPr>
          <a:xfrm>
            <a:off x="2933700" y="3363997"/>
            <a:ext cx="3924300" cy="218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CF745FA-DB99-72CF-BA6F-A5E9874E991C}"/>
              </a:ext>
            </a:extLst>
          </p:cNvPr>
          <p:cNvSpPr txBox="1">
            <a:spLocks/>
          </p:cNvSpPr>
          <p:nvPr/>
        </p:nvSpPr>
        <p:spPr>
          <a:xfrm>
            <a:off x="7009361" y="2564167"/>
            <a:ext cx="3924300" cy="655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/>
              <a:t>Cons</a:t>
            </a:r>
            <a:r>
              <a:rPr lang="en-US" sz="3200" u="sng" dirty="0"/>
              <a:t>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463BF7E1-EEF1-3E04-4436-44D23880E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339" y="3062360"/>
            <a:ext cx="497941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Faster releases through automation and continuous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Improved collaboration between development and IT teams.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Continuous monitoring ensures more stable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EB707CC5-41DC-67D2-4F85-4C574963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1018" y="2783963"/>
            <a:ext cx="568098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Requires cultural changes in organizations.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Initial setup of automation can be costly and complex.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F66A59-F368-B26A-0C31-D7EFCB7E2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291" y="1248208"/>
            <a:ext cx="6096001" cy="3459480"/>
          </a:xfrm>
        </p:spPr>
        <p:txBody>
          <a:bodyPr/>
          <a:lstStyle/>
          <a:p>
            <a:r>
              <a:rPr lang="en-US" sz="6000" b="1" u="sng" dirty="0"/>
              <a:t>Real-Life </a:t>
            </a:r>
            <a:br>
              <a:rPr lang="en-US" sz="6000" b="1" u="sng" dirty="0"/>
            </a:br>
            <a:r>
              <a:rPr lang="en-US" sz="6000" b="1" u="sng" dirty="0"/>
              <a:t>Example</a:t>
            </a:r>
            <a:r>
              <a:rPr lang="en-US" sz="6600" b="1" u="sng" dirty="0"/>
              <a:t>: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sz="2800" b="1" u="sng" dirty="0"/>
              <a:t/>
            </a:r>
            <a:br>
              <a:rPr lang="en-US" sz="2800" b="1" u="sng" dirty="0"/>
            </a:br>
            <a:r>
              <a:rPr lang="en-US" b="1" u="sng" dirty="0"/>
              <a:t>Amazon: </a:t>
            </a:r>
            <a:r>
              <a:rPr lang="en-US" sz="2800" dirty="0"/>
              <a:t>DevOps allows rapid deployment </a:t>
            </a:r>
            <a:br>
              <a:rPr lang="en-US" sz="2800" dirty="0"/>
            </a:br>
            <a:r>
              <a:rPr lang="en-US" sz="2800" dirty="0"/>
              <a:t>thousands of times per day.</a:t>
            </a:r>
            <a:endParaRPr lang="en-US" sz="4000" dirty="0"/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xmlns="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44268F6-A361-9907-F87F-9C4377ECAE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2D3664-AF6A-5F57-C67B-4D450A6D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79" t="3713" r="14999" b="3713"/>
          <a:stretch/>
        </p:blipFill>
        <p:spPr>
          <a:xfrm>
            <a:off x="0" y="-5081"/>
            <a:ext cx="6576291" cy="68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4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20" y="1117234"/>
            <a:ext cx="10982200" cy="1155097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Challenges in Agile and DevOps Adoption</a:t>
            </a:r>
            <a:br>
              <a:rPr lang="en-US" sz="4800" b="1" u="sng" dirty="0"/>
            </a:br>
            <a:endParaRPr lang="en-US" sz="4800" b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1942" y="2529674"/>
            <a:ext cx="4297680" cy="792375"/>
          </a:xfrm>
        </p:spPr>
        <p:txBody>
          <a:bodyPr>
            <a:normAutofit fontScale="92500"/>
          </a:bodyPr>
          <a:lstStyle/>
          <a:p>
            <a:r>
              <a:rPr lang="en-US" sz="4000" b="1" u="sng" dirty="0"/>
              <a:t>Agile Challenges</a:t>
            </a:r>
            <a:r>
              <a:rPr lang="en-US" sz="4000" u="sng" dirty="0"/>
              <a:t>:</a:t>
            </a:r>
            <a:endParaRPr lang="en-US" sz="4000" b="0" u="sn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xmlns="" id="{6DD61E52-D9AA-CBBF-097A-7819C7BB7102}"/>
              </a:ext>
            </a:extLst>
          </p:cNvPr>
          <p:cNvSpPr/>
          <p:nvPr/>
        </p:nvSpPr>
        <p:spPr>
          <a:xfrm rot="5400000">
            <a:off x="1315131" y="2572421"/>
            <a:ext cx="1155097" cy="706880"/>
          </a:xfrm>
          <a:prstGeom prst="chevron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A1D237F3-ED05-04F0-D116-315FD1092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941" y="3223599"/>
            <a:ext cx="722261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Scaling issues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larger organizations.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 communication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across teams.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xmlns="" id="{401C0F74-3A4A-4DCB-59F5-CD649EA83DE9}"/>
              </a:ext>
            </a:extLst>
          </p:cNvPr>
          <p:cNvSpPr/>
          <p:nvPr/>
        </p:nvSpPr>
        <p:spPr>
          <a:xfrm rot="5400000">
            <a:off x="1315132" y="4644740"/>
            <a:ext cx="1155097" cy="706880"/>
          </a:xfrm>
          <a:prstGeom prst="chevron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4408D437-8ED0-691B-BCDC-D062FFD354D2}"/>
              </a:ext>
            </a:extLst>
          </p:cNvPr>
          <p:cNvSpPr txBox="1">
            <a:spLocks/>
          </p:cNvSpPr>
          <p:nvPr/>
        </p:nvSpPr>
        <p:spPr>
          <a:xfrm>
            <a:off x="2591941" y="4585669"/>
            <a:ext cx="4297680" cy="792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u="sng" dirty="0"/>
              <a:t>DevOps Challenges:</a:t>
            </a:r>
            <a:endParaRPr lang="en-US" sz="4000" b="0" u="sng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xmlns="" id="{D12D9B7E-92A5-927D-683C-7146BACC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1941" y="4998180"/>
            <a:ext cx="668922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extensive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tooling and automation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setup.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disrupt traditional roles 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and 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8106545-4A16-4B0A-F291-376ECEFC2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9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780" y="1236121"/>
            <a:ext cx="4541520" cy="1780860"/>
          </a:xfrm>
        </p:spPr>
        <p:txBody>
          <a:bodyPr>
            <a:normAutofit/>
          </a:bodyPr>
          <a:lstStyle/>
          <a:p>
            <a:r>
              <a:rPr lang="en-US" sz="5400" b="1" u="sng" dirty="0"/>
              <a:t>Solutions:</a:t>
            </a:r>
            <a:endParaRPr lang="en-US" sz="7200" b="1" u="sng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2006" y="3239140"/>
            <a:ext cx="4937068" cy="1780860"/>
          </a:xfrm>
        </p:spPr>
        <p:txBody>
          <a:bodyPr>
            <a:normAutofit/>
          </a:bodyPr>
          <a:lstStyle/>
          <a:p>
            <a:pPr lvl="1"/>
            <a:r>
              <a:rPr lang="en-US" sz="2800" b="0" dirty="0"/>
              <a:t>Implement cross-team </a:t>
            </a:r>
          </a:p>
          <a:p>
            <a:pPr lvl="1"/>
            <a:r>
              <a:rPr lang="en-US" sz="2800" b="0" dirty="0"/>
              <a:t>collaboration tools and </a:t>
            </a:r>
          </a:p>
          <a:p>
            <a:pPr lvl="1"/>
            <a:r>
              <a:rPr lang="en-US" sz="2800" b="0" dirty="0"/>
              <a:t>invest in training.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86EC31-78E8-449E-D7EC-6F62D0854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1889194"/>
            <a:ext cx="4693920" cy="31308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6156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500" y="844157"/>
            <a:ext cx="10982200" cy="1155097"/>
          </a:xfrm>
        </p:spPr>
        <p:txBody>
          <a:bodyPr>
            <a:normAutofit fontScale="90000"/>
          </a:bodyPr>
          <a:lstStyle/>
          <a:p>
            <a:r>
              <a:rPr lang="en-US" sz="4300" b="1" u="sng" dirty="0"/>
              <a:t>Agile vs Traditional Approach</a:t>
            </a:r>
            <a:br>
              <a:rPr lang="en-US" sz="4300" b="1" u="sng" dirty="0"/>
            </a:br>
            <a:endParaRPr lang="en-US" sz="4300" b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5181" y="2057505"/>
            <a:ext cx="4297680" cy="792375"/>
          </a:xfrm>
        </p:spPr>
        <p:txBody>
          <a:bodyPr>
            <a:normAutofit/>
          </a:bodyPr>
          <a:lstStyle/>
          <a:p>
            <a:r>
              <a:rPr lang="en-US" sz="4000" b="1" dirty="0"/>
              <a:t>Traditional</a:t>
            </a:r>
            <a:r>
              <a:rPr lang="en-US" sz="4000" dirty="0"/>
              <a:t>:</a:t>
            </a:r>
            <a:endParaRPr lang="en-US" sz="4000" b="0" u="sn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xmlns="" id="{6DD61E52-D9AA-CBBF-097A-7819C7BB7102}"/>
              </a:ext>
            </a:extLst>
          </p:cNvPr>
          <p:cNvSpPr/>
          <p:nvPr/>
        </p:nvSpPr>
        <p:spPr>
          <a:xfrm rot="5400000">
            <a:off x="1133649" y="2228011"/>
            <a:ext cx="518062" cy="451362"/>
          </a:xfrm>
          <a:prstGeom prst="chevron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A1D237F3-ED05-04F0-D116-315FD1092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180" y="2766819"/>
            <a:ext cx="722261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Long development cycles with heavy documentation.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4408D437-8ED0-691B-BCDC-D062FFD354D2}"/>
              </a:ext>
            </a:extLst>
          </p:cNvPr>
          <p:cNvSpPr txBox="1">
            <a:spLocks/>
          </p:cNvSpPr>
          <p:nvPr/>
        </p:nvSpPr>
        <p:spPr>
          <a:xfrm>
            <a:off x="1829940" y="4113500"/>
            <a:ext cx="4297680" cy="79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Agile</a:t>
            </a:r>
            <a:r>
              <a:rPr lang="en-US" sz="4000" dirty="0"/>
              <a:t>:</a:t>
            </a:r>
            <a:endParaRPr lang="en-US" sz="4000" b="0" u="sng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xmlns="" id="{D12D9B7E-92A5-927D-683C-7146BACC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40" y="4341345"/>
            <a:ext cx="668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/>
              <a:t>Focuses on </a:t>
            </a:r>
            <a:r>
              <a:rPr lang="en-US" sz="2800" b="1" dirty="0"/>
              <a:t>quick iterations</a:t>
            </a:r>
            <a:r>
              <a:rPr lang="en-US" sz="2800" dirty="0"/>
              <a:t> and frequent feedback.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xmlns="" id="{FE6D0049-41C5-BE7D-CA16-891A2BC1C30C}"/>
              </a:ext>
            </a:extLst>
          </p:cNvPr>
          <p:cNvSpPr/>
          <p:nvPr/>
        </p:nvSpPr>
        <p:spPr>
          <a:xfrm rot="5400000">
            <a:off x="1133649" y="4284006"/>
            <a:ext cx="518062" cy="451362"/>
          </a:xfrm>
          <a:prstGeom prst="chevron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D60CC5-2D69-AD93-7968-18F7A2446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4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0"/>
            <a:ext cx="3581400" cy="922592"/>
          </a:xfrm>
        </p:spPr>
        <p:txBody>
          <a:bodyPr>
            <a:normAutofit fontScale="90000"/>
          </a:bodyPr>
          <a:lstStyle/>
          <a:p>
            <a:r>
              <a:rPr lang="en-US" sz="5400" b="1" u="sng" dirty="0"/>
              <a:t>Diagram: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4102" y="739575"/>
            <a:ext cx="9060698" cy="514313"/>
          </a:xfrm>
        </p:spPr>
        <p:txBody>
          <a:bodyPr>
            <a:normAutofit/>
          </a:bodyPr>
          <a:lstStyle/>
          <a:p>
            <a:pPr lvl="1"/>
            <a:r>
              <a:rPr lang="fr-FR" sz="2400" dirty="0"/>
              <a:t>Traditional vs Agile Development Cycle.</a:t>
            </a:r>
          </a:p>
          <a:p>
            <a:pPr lvl="1"/>
            <a:endParaRPr lang="en-US" sz="28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B0BBE1-9767-E02F-5D19-8AB6C24D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520" y="1508986"/>
            <a:ext cx="8442960" cy="50201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64509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500" y="844157"/>
            <a:ext cx="10982200" cy="1155097"/>
          </a:xfrm>
        </p:spPr>
        <p:txBody>
          <a:bodyPr>
            <a:normAutofit fontScale="90000"/>
          </a:bodyPr>
          <a:lstStyle/>
          <a:p>
            <a:r>
              <a:rPr lang="en-US" sz="4300" b="1" u="sng" dirty="0" err="1"/>
              <a:t>dEV</a:t>
            </a:r>
            <a:r>
              <a:rPr lang="en-US" sz="5300" b="1" u="sng" dirty="0" err="1"/>
              <a:t>O</a:t>
            </a:r>
            <a:r>
              <a:rPr lang="en-US" sz="4300" b="1" u="sng" dirty="0" err="1"/>
              <a:t>PS</a:t>
            </a:r>
            <a:r>
              <a:rPr lang="en-US" sz="4300" b="1" u="sng" dirty="0"/>
              <a:t> vs Traditional IT</a:t>
            </a:r>
            <a:br>
              <a:rPr lang="en-US" sz="4300" b="1" u="sng" dirty="0"/>
            </a:br>
            <a:endParaRPr lang="en-US" sz="4300" b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45181" y="2057505"/>
            <a:ext cx="4297680" cy="792375"/>
          </a:xfrm>
        </p:spPr>
        <p:txBody>
          <a:bodyPr>
            <a:normAutofit/>
          </a:bodyPr>
          <a:lstStyle/>
          <a:p>
            <a:r>
              <a:rPr lang="en-US" sz="4000" b="1" dirty="0"/>
              <a:t>Traditional IT</a:t>
            </a:r>
            <a:r>
              <a:rPr lang="en-US" sz="4000" dirty="0"/>
              <a:t>:</a:t>
            </a:r>
            <a:endParaRPr lang="en-US" sz="4000" b="0" u="sng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xmlns="" id="{6DD61E52-D9AA-CBBF-097A-7819C7BB7102}"/>
              </a:ext>
            </a:extLst>
          </p:cNvPr>
          <p:cNvSpPr/>
          <p:nvPr/>
        </p:nvSpPr>
        <p:spPr>
          <a:xfrm rot="5400000">
            <a:off x="1133649" y="2228011"/>
            <a:ext cx="518062" cy="451362"/>
          </a:xfrm>
          <a:prstGeom prst="chevron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A1D237F3-ED05-04F0-D116-315FD1092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180" y="2766819"/>
            <a:ext cx="722261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Separate teams slow down the delivery process.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4408D437-8ED0-691B-BCDC-D062FFD354D2}"/>
              </a:ext>
            </a:extLst>
          </p:cNvPr>
          <p:cNvSpPr txBox="1">
            <a:spLocks/>
          </p:cNvSpPr>
          <p:nvPr/>
        </p:nvSpPr>
        <p:spPr>
          <a:xfrm>
            <a:off x="1829940" y="4113500"/>
            <a:ext cx="4297680" cy="79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/>
              <a:t>DevOps</a:t>
            </a:r>
            <a:r>
              <a:rPr lang="en-US" sz="4000" dirty="0"/>
              <a:t>:</a:t>
            </a:r>
            <a:endParaRPr lang="en-US" sz="4000" b="0" u="sng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xmlns="" id="{D12D9B7E-92A5-927D-683C-7146BACCB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940" y="4341345"/>
            <a:ext cx="668922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dirty="0"/>
              <a:t>Combines teams for </a:t>
            </a:r>
            <a:r>
              <a:rPr lang="en-US" sz="2800" b="1" dirty="0"/>
              <a:t>automated deployment and monitoring</a:t>
            </a:r>
            <a:r>
              <a:rPr lang="en-US" sz="2800" dirty="0"/>
              <a:t>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xmlns="" id="{FE6D0049-41C5-BE7D-CA16-891A2BC1C30C}"/>
              </a:ext>
            </a:extLst>
          </p:cNvPr>
          <p:cNvSpPr/>
          <p:nvPr/>
        </p:nvSpPr>
        <p:spPr>
          <a:xfrm rot="5400000">
            <a:off x="1133649" y="4284006"/>
            <a:ext cx="518062" cy="451362"/>
          </a:xfrm>
          <a:prstGeom prst="chevron">
            <a:avLst/>
          </a:prstGeom>
          <a:solidFill>
            <a:schemeClr val="bg1">
              <a:lumMod val="65000"/>
            </a:schemeClr>
          </a:solidFill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EF2FB9-A6E2-9D81-8E31-08205F2C3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7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1302" y="815912"/>
            <a:ext cx="9060698" cy="514313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DevOps Automated Pipeline.</a:t>
            </a:r>
            <a:endParaRPr lang="en-US" sz="36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08F0F4-E3D2-8451-D932-CE4930A2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567886"/>
            <a:ext cx="8763000" cy="501442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D7199F4E-730C-AA0E-830C-E734EB42B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0" y="0"/>
            <a:ext cx="3581400" cy="922592"/>
          </a:xfrm>
        </p:spPr>
        <p:txBody>
          <a:bodyPr>
            <a:normAutofit fontScale="90000"/>
          </a:bodyPr>
          <a:lstStyle/>
          <a:p>
            <a:r>
              <a:rPr lang="en-US" sz="5400" b="1" u="sng" dirty="0"/>
              <a:t>Diagram:</a:t>
            </a:r>
          </a:p>
        </p:txBody>
      </p:sp>
    </p:spTree>
    <p:extLst>
      <p:ext uri="{BB962C8B-B14F-4D97-AF65-F5344CB8AC3E}">
        <p14:creationId xmlns:p14="http://schemas.microsoft.com/office/powerpoint/2010/main" val="179698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10" y="337385"/>
            <a:ext cx="10881230" cy="1676399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Problems Faced by Companies Not Adopting Modern Methodologies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D44C2B-E635-72C4-B96D-BE2E43ACBD78}"/>
              </a:ext>
            </a:extLst>
          </p:cNvPr>
          <p:cNvSpPr txBox="1"/>
          <p:nvPr/>
        </p:nvSpPr>
        <p:spPr>
          <a:xfrm>
            <a:off x="1310770" y="1999178"/>
            <a:ext cx="96467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Slow Release Cycles</a:t>
            </a:r>
            <a:r>
              <a:rPr lang="en-US" sz="2800" dirty="0"/>
              <a:t>: Products may take months to launch.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Inability to Respond to Change</a:t>
            </a:r>
            <a:r>
              <a:rPr lang="en-US" sz="2800" dirty="0"/>
              <a:t>: Struggles to pivot based on market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Increased Costs</a:t>
            </a:r>
            <a:r>
              <a:rPr lang="en-US" sz="2800" dirty="0"/>
              <a:t>: Fixing issues later in the project becomes costly.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Solution</a:t>
            </a:r>
            <a:r>
              <a:rPr lang="en-US" sz="2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Agile</a:t>
            </a:r>
            <a:r>
              <a:rPr lang="en-US" sz="2800" dirty="0"/>
              <a:t>: Respond quickly with incremental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DevOps</a:t>
            </a:r>
            <a:r>
              <a:rPr lang="en-US" sz="2800" dirty="0"/>
              <a:t>: Automate processes for faster, more reliable deployments.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FC874CB-941E-BD50-D26C-159CB739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317968"/>
            <a:ext cx="5501640" cy="1325563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Team members: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2643531"/>
            <a:ext cx="3764280" cy="326958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AREEBA </a:t>
            </a:r>
            <a:r>
              <a:rPr lang="en-US" sz="3600" dirty="0" smtClean="0"/>
              <a:t>ZAFAR</a:t>
            </a:r>
            <a:endParaRPr lang="en-US" sz="36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B744915-41A5-CAC2-6F54-B30938351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210" y="274320"/>
            <a:ext cx="7116950" cy="1676399"/>
          </a:xfrm>
        </p:spPr>
        <p:txBody>
          <a:bodyPr>
            <a:normAutofit/>
          </a:bodyPr>
          <a:lstStyle/>
          <a:p>
            <a:r>
              <a:rPr lang="en-US" sz="6000" b="1" u="sng" dirty="0"/>
              <a:t>Example: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FC874CB-941E-BD50-D26C-159CB739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280160" cy="12801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151CFD-47CA-401E-EF1D-E11B8DB98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91204"/>
            <a:ext cx="1144524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Blockbuster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Failed to adapt to online streaming, which led to Netflix overtaking the movie rental market.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Kodak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Stuck to traditional film photography and didn't switch to digital fast enough, losing its market leadership.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Nokia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Continued using old development methods and was slow to innovate with smartphones, losing to Apple and Android.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BlackBerry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Relied on outdated mobile technologies and didn't embrace touchscreens, leading to a decline in popularity.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Borders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Focused on physical bookstores and was slow to embrace e-books and online sales, which caused its closure. </a:t>
            </a:r>
          </a:p>
        </p:txBody>
      </p:sp>
    </p:spTree>
    <p:extLst>
      <p:ext uri="{BB962C8B-B14F-4D97-AF65-F5344CB8AC3E}">
        <p14:creationId xmlns:p14="http://schemas.microsoft.com/office/powerpoint/2010/main" val="3306963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930" y="1511298"/>
            <a:ext cx="5059550" cy="2435861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Companies Succeeding with Agile &amp; DevOps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04930" y="3947159"/>
            <a:ext cx="4495800" cy="3238499"/>
          </a:xfrm>
        </p:spPr>
        <p:txBody>
          <a:bodyPr>
            <a:norm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400" cap="all" spc="150" dirty="0">
                <a:latin typeface="+mj-lt"/>
                <a:ea typeface="+mj-ea"/>
                <a:cs typeface="+mj-cs"/>
              </a:rPr>
              <a:t>Netflix, Spotify, Google, Amazon, and many more.</a:t>
            </a:r>
          </a:p>
        </p:txBody>
      </p:sp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xmlns="" id="{98ED67AF-B48B-F5F8-E2FD-1C98C42C4D5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284607372"/>
              </p:ext>
            </p:extLst>
          </p:nvPr>
        </p:nvGraphicFramePr>
        <p:xfrm>
          <a:off x="4983480" y="234937"/>
          <a:ext cx="6888219" cy="62573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6073">
                  <a:extLst>
                    <a:ext uri="{9D8B030D-6E8A-4147-A177-3AD203B41FA5}">
                      <a16:colId xmlns:a16="http://schemas.microsoft.com/office/drawing/2014/main" xmlns="" val="127040821"/>
                    </a:ext>
                  </a:extLst>
                </a:gridCol>
                <a:gridCol w="2296073">
                  <a:extLst>
                    <a:ext uri="{9D8B030D-6E8A-4147-A177-3AD203B41FA5}">
                      <a16:colId xmlns:a16="http://schemas.microsoft.com/office/drawing/2014/main" xmlns="" val="149845700"/>
                    </a:ext>
                  </a:extLst>
                </a:gridCol>
                <a:gridCol w="2296073">
                  <a:extLst>
                    <a:ext uri="{9D8B030D-6E8A-4147-A177-3AD203B41FA5}">
                      <a16:colId xmlns:a16="http://schemas.microsoft.com/office/drawing/2014/main" xmlns="" val="3119692462"/>
                    </a:ext>
                  </a:extLst>
                </a:gridCol>
              </a:tblGrid>
              <a:tr h="86826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METHADOLOGY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/>
                        <a:t>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98013591"/>
                  </a:ext>
                </a:extLst>
              </a:tr>
              <a:tr h="9798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Netflix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Enables seamless streaming updates and rapid bug fixes.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873867931"/>
                  </a:ext>
                </a:extLst>
              </a:tr>
              <a:tr h="12737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Facilitates continuous innovation and quick feature releases.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5209771"/>
                  </a:ext>
                </a:extLst>
              </a:tr>
              <a:tr h="12737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Spotify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Delivers frequent updates based on real-time user feedback.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61031278"/>
                  </a:ext>
                </a:extLst>
              </a:tr>
              <a:tr h="18616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Facebook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Agile &amp; DevOps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Rolls out multiple updates daily, ensuring fast iterations and rapid feedback incorporation.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9184078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98FA48-CE92-43BA-DE1E-D746BCA9F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693420"/>
            <a:ext cx="11201400" cy="1780860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Conclusion : </a:t>
            </a:r>
            <a:r>
              <a:rPr lang="en-US" sz="3600" b="1" u="sng" dirty="0"/>
              <a:t>The Future with Agile &amp; DevOps</a:t>
            </a:r>
            <a:endParaRPr lang="en-US" sz="4800" b="1" u="sng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xmlns="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EC39D5B2-FBB7-DAF4-E0FA-201CD56C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5649" y="2141541"/>
            <a:ext cx="976070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software development methods like Agile and DevOps are necessary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time-to-market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quality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continuous improvement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Companies that embrace these approaches can better adapt to customer needs and stay competitive in the fast-paced digital world.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F7E185-9A12-5EDC-8360-B06014764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41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6372"/>
            <a:ext cx="10982200" cy="1155097"/>
          </a:xfrm>
        </p:spPr>
        <p:txBody>
          <a:bodyPr>
            <a:normAutofit fontScale="90000"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4000" b="1" u="sng" dirty="0"/>
              <a:t>FAQs: Why Adopt Modern Technologies?</a:t>
            </a:r>
            <a:endParaRPr lang="en-US" sz="5400" b="1" u="sng" dirty="0"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1BDF5A74-C1D6-9FA0-8F62-BFE864105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1542212"/>
            <a:ext cx="11506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Q1: Why can’t we stick to traditional methods?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Answer</a:t>
            </a:r>
            <a:r>
              <a:rPr lang="en-US" sz="2800" dirty="0"/>
              <a:t>: Traditional methods are too slow for today’s fast-moving </a:t>
            </a:r>
          </a:p>
          <a:p>
            <a:r>
              <a:rPr lang="en-US" sz="2800" dirty="0"/>
              <a:t>tech landscape, where companies need to deliver software rapidly.</a:t>
            </a:r>
          </a:p>
          <a:p>
            <a:r>
              <a:rPr lang="en-US" sz="2800" b="1" dirty="0"/>
              <a:t>Q2: How does Agile help us deliver faster?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Answer</a:t>
            </a:r>
            <a:r>
              <a:rPr lang="en-US" sz="2800" dirty="0"/>
              <a:t>: Agile breaks projects into small, manageable sprints, </a:t>
            </a:r>
          </a:p>
          <a:p>
            <a:r>
              <a:rPr lang="en-US" sz="2800" dirty="0"/>
              <a:t>allowing teams to focus on specific tasks and deliver increments </a:t>
            </a:r>
          </a:p>
          <a:p>
            <a:r>
              <a:rPr lang="en-US" sz="2800" dirty="0"/>
              <a:t>faster.</a:t>
            </a:r>
          </a:p>
          <a:p>
            <a:r>
              <a:rPr lang="en-US" sz="2800" b="1" dirty="0"/>
              <a:t>Q3: Why is automation in DevOps so important?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Answer</a:t>
            </a:r>
            <a:r>
              <a:rPr lang="en-US" sz="2800" dirty="0"/>
              <a:t>: Automation ensures faster, more reliable </a:t>
            </a:r>
          </a:p>
          <a:p>
            <a:r>
              <a:rPr lang="en-US" sz="2800" dirty="0"/>
              <a:t>deployments, reducing human error and allowing teams to </a:t>
            </a:r>
          </a:p>
          <a:p>
            <a:r>
              <a:rPr lang="en-US" sz="2800" dirty="0"/>
              <a:t>focus on innovation.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38690B-2B0A-E127-6921-4128C485F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6220" y="-164497"/>
            <a:ext cx="1158240" cy="11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3640" y="2624574"/>
            <a:ext cx="5200650" cy="1608851"/>
          </a:xfrm>
        </p:spPr>
        <p:txBody>
          <a:bodyPr/>
          <a:lstStyle/>
          <a:p>
            <a:r>
              <a:rPr lang="en-US" sz="7200" b="1" u="sng" dirty="0"/>
              <a:t>THANK YOU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22D31F-549E-70FF-CB14-0CF3D55B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>
            <a:extLst>
              <a:ext uri="{FF2B5EF4-FFF2-40B4-BE49-F238E27FC236}">
                <a16:creationId xmlns:a16="http://schemas.microsoft.com/office/drawing/2014/main" xmlns="" id="{4E9F7149-75CF-6C3F-30B9-8C4C300C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0"/>
            <a:ext cx="471821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80" y="1264920"/>
            <a:ext cx="5444242" cy="1155097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764938"/>
            <a:ext cx="7772400" cy="340705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dirty="0"/>
              <a:t>Modern methodologies like Agile and DevOps have transformed software development.</a:t>
            </a:r>
          </a:p>
          <a:p>
            <a:endParaRPr lang="en-US" sz="2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dirty="0"/>
              <a:t>These approaches emphasize speed, flexibility, and continuous improvement to keep pace with technological advancements.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DF474F-DADF-6566-BACB-238E1B4B8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760" y="345692"/>
            <a:ext cx="11369040" cy="1780860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Traditional Software </a:t>
            </a:r>
            <a:br>
              <a:rPr lang="en-US" sz="4800" b="1" u="sng" dirty="0"/>
            </a:br>
            <a:r>
              <a:rPr lang="en-US" sz="4800" b="1" u="sng" dirty="0"/>
              <a:t>Development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4769" y="2682367"/>
            <a:ext cx="3924300" cy="655951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Waterfall Model</a:t>
            </a:r>
            <a:r>
              <a:rPr lang="en-US" sz="3200" u="sng" dirty="0"/>
              <a:t>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CA20D188-E32F-A6F8-08D0-A956AAE28038}"/>
              </a:ext>
            </a:extLst>
          </p:cNvPr>
          <p:cNvSpPr txBox="1">
            <a:spLocks/>
          </p:cNvSpPr>
          <p:nvPr/>
        </p:nvSpPr>
        <p:spPr>
          <a:xfrm>
            <a:off x="2933700" y="3363997"/>
            <a:ext cx="3924300" cy="218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xmlns="" id="{AA82A145-F3BC-2F8A-F86D-7BCF09AEA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518" y="2938668"/>
            <a:ext cx="446480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 and sequential process.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Requires phase completion before moving forward. 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CF745FA-DB99-72CF-BA6F-A5E9874E991C}"/>
              </a:ext>
            </a:extLst>
          </p:cNvPr>
          <p:cNvSpPr txBox="1">
            <a:spLocks/>
          </p:cNvSpPr>
          <p:nvPr/>
        </p:nvSpPr>
        <p:spPr>
          <a:xfrm>
            <a:off x="6606022" y="2670094"/>
            <a:ext cx="3924300" cy="655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/>
              <a:t>Cons</a:t>
            </a:r>
            <a:r>
              <a:rPr lang="en-US" sz="3200" u="sng" dirty="0"/>
              <a:t>:</a:t>
            </a: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xmlns="" id="{874215E2-2775-5C28-E80D-647FCB98D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71" y="2984663"/>
            <a:ext cx="544881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Inflexible to changes mid-project.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Long cycles cause delays in response to market demands.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EA2AB06-036A-9756-324D-E351E4F24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0681"/>
            <a:ext cx="11201400" cy="1780860"/>
          </a:xfrm>
        </p:spPr>
        <p:txBody>
          <a:bodyPr>
            <a:normAutofit/>
          </a:bodyPr>
          <a:lstStyle/>
          <a:p>
            <a:r>
              <a:rPr lang="en-US" sz="4400" b="1" u="sng" dirty="0"/>
              <a:t>Problems with Traditional Methods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xmlns="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xmlns="" id="{EE6E40DF-5290-6CB2-CEA4-3155B00A0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70" y="2639250"/>
            <a:ext cx="92202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Slow Adaptation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Cannot respond quickly to market changes.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Heavy Documentation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Time-consuming and often outdated.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 to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Agile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faster adaptation.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DevOps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seamless deployment.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0701A73-7994-7419-ADEF-82CE57376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9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731" y="1432560"/>
            <a:ext cx="5173749" cy="3459480"/>
          </a:xfrm>
        </p:spPr>
        <p:txBody>
          <a:bodyPr/>
          <a:lstStyle/>
          <a:p>
            <a:r>
              <a:rPr lang="en-US" sz="5400" b="1" u="sng" dirty="0"/>
              <a:t>EXAMPLE:</a:t>
            </a:r>
            <a:r>
              <a:rPr lang="en-US" sz="4800" b="1" u="sng" dirty="0"/>
              <a:t/>
            </a:r>
            <a:br>
              <a:rPr lang="en-US" sz="4800" b="1" u="sng" dirty="0"/>
            </a:br>
            <a:r>
              <a:rPr lang="en-US" dirty="0"/>
              <a:t/>
            </a:r>
            <a:br>
              <a:rPr lang="en-US" dirty="0"/>
            </a:br>
            <a:r>
              <a:rPr lang="en-US" sz="3200" cap="none" dirty="0"/>
              <a:t>Traditional industries </a:t>
            </a:r>
            <a:br>
              <a:rPr lang="en-US" sz="3200" cap="none" dirty="0"/>
            </a:br>
            <a:r>
              <a:rPr lang="en-US" sz="3200" cap="none" dirty="0"/>
              <a:t>like banking struggle with slow innovation.</a:t>
            </a:r>
            <a:endParaRPr lang="en-US" cap="none" dirty="0"/>
          </a:p>
        </p:txBody>
      </p:sp>
      <p:pic>
        <p:nvPicPr>
          <p:cNvPr id="16" name="Picture Placeholder 15" descr="A person stretching in a gym">
            <a:extLst>
              <a:ext uri="{FF2B5EF4-FFF2-40B4-BE49-F238E27FC236}">
                <a16:creationId xmlns:a16="http://schemas.microsoft.com/office/drawing/2014/main" xmlns="" id="{448EF356-1822-E2AE-2794-322870D4C2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4" r="44"/>
          <a:stretch/>
        </p:blipFill>
        <p:spPr>
          <a:xfrm>
            <a:off x="0" y="-5080"/>
            <a:ext cx="6576291" cy="6872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944268F6-A361-9907-F87F-9C4377ECAE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814697-98E0-7AC0-3147-543AC694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48" t="11838" r="6904" b="5482"/>
          <a:stretch/>
        </p:blipFill>
        <p:spPr>
          <a:xfrm>
            <a:off x="-152400" y="0"/>
            <a:ext cx="7810731" cy="68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760" y="345692"/>
            <a:ext cx="9921240" cy="1780860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Research on Why We Need Modern Technologies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7840" y="2693384"/>
            <a:ext cx="10424160" cy="402809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Key Findings: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Companies using Agile have 30% faster time-to-market (Harvard Business Review).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dirty="0"/>
              <a:t>DevOps teams experience 60x fewer failures (Puppet Labs report).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Reason: </a:t>
            </a:r>
            <a:r>
              <a:rPr lang="en-US" sz="2400" b="0" dirty="0"/>
              <a:t>Modern business needs require speed, adaptability, and continuous feedback.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CA20D188-E32F-A6F8-08D0-A956AAE28038}"/>
              </a:ext>
            </a:extLst>
          </p:cNvPr>
          <p:cNvSpPr txBox="1">
            <a:spLocks/>
          </p:cNvSpPr>
          <p:nvPr/>
        </p:nvSpPr>
        <p:spPr>
          <a:xfrm>
            <a:off x="2933700" y="3363997"/>
            <a:ext cx="3924300" cy="218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844299-3A3B-9D44-90BC-CB37C1ABB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5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679" y="161229"/>
            <a:ext cx="10982200" cy="1155097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4400" b="1" u="sng" dirty="0">
                <a:latin typeface="Arial" panose="020B0604020202020204" pitchFamily="34" charset="0"/>
                <a:ea typeface="+mn-ea"/>
                <a:cs typeface="+mn-cs"/>
              </a:rPr>
              <a:t>Why We Need Agile &amp; DevOps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1BDF5A74-C1D6-9FA0-8F62-BFE864105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11340"/>
            <a:ext cx="920496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Faster Time-to-Market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Essential in competitive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Customer Satisfaction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Continuous feedback allows quicker fixes and feature releases.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Efficient Processes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Automation reduces manual errors and streamlines delivery.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1A543B-7363-1A3A-9F05-2D0340B28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5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760" y="345692"/>
            <a:ext cx="11369040" cy="1780860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AGILE Methodology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1142" y="2564167"/>
            <a:ext cx="3924300" cy="655951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PROS:</a:t>
            </a:r>
            <a:endParaRPr lang="en-US" sz="3200" u="sng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CA20D188-E32F-A6F8-08D0-A956AAE28038}"/>
              </a:ext>
            </a:extLst>
          </p:cNvPr>
          <p:cNvSpPr txBox="1">
            <a:spLocks/>
          </p:cNvSpPr>
          <p:nvPr/>
        </p:nvSpPr>
        <p:spPr>
          <a:xfrm>
            <a:off x="2933700" y="3363997"/>
            <a:ext cx="3924300" cy="2183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CF745FA-DB99-72CF-BA6F-A5E9874E991C}"/>
              </a:ext>
            </a:extLst>
          </p:cNvPr>
          <p:cNvSpPr txBox="1">
            <a:spLocks/>
          </p:cNvSpPr>
          <p:nvPr/>
        </p:nvSpPr>
        <p:spPr>
          <a:xfrm>
            <a:off x="7070321" y="2564167"/>
            <a:ext cx="3924300" cy="6559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u="sng" dirty="0"/>
              <a:t>Cons</a:t>
            </a:r>
            <a:r>
              <a:rPr lang="en-US" sz="3200" u="sng" dirty="0"/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EB707CC5-41DC-67D2-4F85-4C5749634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809" y="3357073"/>
            <a:ext cx="568098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Can lack structure in larger teams.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CE984297-B6B1-0470-53A6-7BA921C75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018" y="3435561"/>
            <a:ext cx="479706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Flexibility in adapting to change.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Continuous feedback loops.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Incremental delivery.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46F296-D078-8020-92C4-56520C561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465" y1="77783" x2="55371" y2="84521"/>
                        <a14:foregroundMark x1="55371" y1="84521" x2="63623" y2="82666"/>
                        <a14:foregroundMark x1="63623" y1="82666" x2="71680" y2="78174"/>
                        <a14:foregroundMark x1="71680" y1="78174" x2="72021" y2="777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80" y="-167640"/>
            <a:ext cx="1722120" cy="17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892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189</TotalTime>
  <Words>821</Words>
  <Application>Microsoft Office PowerPoint</Application>
  <PresentationFormat>Custom</PresentationFormat>
  <Paragraphs>170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</vt:lpstr>
      <vt:lpstr>Modern Theories &amp; The Impact of Technology</vt:lpstr>
      <vt:lpstr>Team members:</vt:lpstr>
      <vt:lpstr>Introduction</vt:lpstr>
      <vt:lpstr>Traditional Software  Development</vt:lpstr>
      <vt:lpstr>Problems with Traditional Methods</vt:lpstr>
      <vt:lpstr>EXAMPLE:  Traditional industries  like banking struggle with slow innovation.</vt:lpstr>
      <vt:lpstr>Research on Why We Need Modern Technologies</vt:lpstr>
      <vt:lpstr>Why We Need Agile &amp; DevOps</vt:lpstr>
      <vt:lpstr>AGILE Methodology</vt:lpstr>
      <vt:lpstr>Real-Life Example:  Spotify: Uses agile to quickly deliver updates  based on user feedback.</vt:lpstr>
      <vt:lpstr>DevOPS Methodology</vt:lpstr>
      <vt:lpstr>Real-Life  Example:  Amazon: DevOps allows rapid deployment  thousands of times per day.</vt:lpstr>
      <vt:lpstr>Challenges in Agile and DevOps Adoption </vt:lpstr>
      <vt:lpstr>Solutions:</vt:lpstr>
      <vt:lpstr>Agile vs Traditional Approach </vt:lpstr>
      <vt:lpstr>Diagram:</vt:lpstr>
      <vt:lpstr>dEVOPS vs Traditional IT </vt:lpstr>
      <vt:lpstr>Diagram:</vt:lpstr>
      <vt:lpstr>Problems Faced by Companies Not Adopting Modern Methodologies</vt:lpstr>
      <vt:lpstr>Example:</vt:lpstr>
      <vt:lpstr>Companies Succeeding with Agile &amp; DevOps</vt:lpstr>
      <vt:lpstr>Conclusion : The Future with Agile &amp; DevOps</vt:lpstr>
      <vt:lpstr>FAQs: Why Adopt Modern Technologies?</vt:lpstr>
      <vt:lpstr>THANK YOU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Theories &amp; The Impact of Technology</dc:title>
  <dc:creator>Areeba</dc:creator>
  <cp:lastModifiedBy>Areeba</cp:lastModifiedBy>
  <cp:revision>8</cp:revision>
  <dcterms:created xsi:type="dcterms:W3CDTF">2024-09-05T12:20:50Z</dcterms:created>
  <dcterms:modified xsi:type="dcterms:W3CDTF">2024-09-12T14:36:20Z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